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8" r:id="rId3"/>
    <p:sldMasterId id="2147483677" r:id="rId4"/>
    <p:sldMasterId id="2147483686" r:id="rId5"/>
    <p:sldMasterId id="2147483689" r:id="rId6"/>
    <p:sldMasterId id="2147483691" r:id="rId7"/>
    <p:sldMasterId id="2147483697" r:id="rId8"/>
    <p:sldMasterId id="2147483713" r:id="rId9"/>
  </p:sldMasterIdLst>
  <p:notesMasterIdLst>
    <p:notesMasterId r:id="rId27"/>
  </p:notesMasterIdLst>
  <p:sldIdLst>
    <p:sldId id="601" r:id="rId10"/>
    <p:sldId id="647" r:id="rId11"/>
    <p:sldId id="638" r:id="rId12"/>
    <p:sldId id="542" r:id="rId13"/>
    <p:sldId id="577" r:id="rId14"/>
    <p:sldId id="691" r:id="rId15"/>
    <p:sldId id="540" r:id="rId16"/>
    <p:sldId id="637" r:id="rId17"/>
    <p:sldId id="627" r:id="rId18"/>
    <p:sldId id="628" r:id="rId19"/>
    <p:sldId id="643" r:id="rId20"/>
    <p:sldId id="694" r:id="rId21"/>
    <p:sldId id="696" r:id="rId22"/>
    <p:sldId id="698" r:id="rId23"/>
    <p:sldId id="697" r:id="rId24"/>
    <p:sldId id="695" r:id="rId25"/>
    <p:sldId id="671" r:id="rId2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/>
    <p:restoredTop sz="89243" autoAdjust="0"/>
  </p:normalViewPr>
  <p:slideViewPr>
    <p:cSldViewPr>
      <p:cViewPr varScale="1">
        <p:scale>
          <a:sx n="148" d="100"/>
          <a:sy n="148" d="100"/>
        </p:scale>
        <p:origin x="192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97D769-6D89-DB4B-A153-D4B2DEEF8C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1" y="863980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1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98296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5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3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5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2" y="863981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2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38" algn="ctr">
              <a:spcBef>
                <a:spcPts val="0"/>
              </a:spcBef>
              <a:buSzTx/>
              <a:buNone/>
              <a:defRPr sz="1687"/>
            </a:lvl2pPr>
            <a:lvl3pPr marL="0" indent="241076" algn="ctr">
              <a:spcBef>
                <a:spcPts val="0"/>
              </a:spcBef>
              <a:buSzTx/>
              <a:buNone/>
              <a:defRPr sz="1687"/>
            </a:lvl3pPr>
            <a:lvl4pPr marL="0" indent="361613" algn="ctr">
              <a:spcBef>
                <a:spcPts val="0"/>
              </a:spcBef>
              <a:buSzTx/>
              <a:buNone/>
              <a:defRPr sz="1687"/>
            </a:lvl4pPr>
            <a:lvl5pPr marL="0" indent="482151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5368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61243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6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1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914345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386956" y="681732"/>
            <a:ext cx="1282514" cy="33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32155" y="4799275"/>
            <a:ext cx="1992722" cy="25131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5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4"/>
            <a:ext cx="7925990" cy="648159"/>
          </a:xfrm>
        </p:spPr>
        <p:txBody>
          <a:bodyPr lIns="0" tIns="0" rIns="0" bIns="0" anchor="t" anchorCtr="0">
            <a:normAutofit/>
          </a:bodyPr>
          <a:lstStyle>
            <a:lvl1pPr>
              <a:defRPr sz="24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612" y="1146572"/>
            <a:ext cx="7925990" cy="3263504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7552768" y="4795437"/>
            <a:ext cx="102738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900" smtClean="0">
                <a:solidFill>
                  <a:schemeClr val="accent1"/>
                </a:solidFill>
              </a:rPr>
              <a:pPr algn="r"/>
              <a:t>‹#›</a:t>
            </a:fld>
            <a:endParaRPr lang="de-DE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6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62" y="369095"/>
            <a:ext cx="7920484" cy="629795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61825" y="4799277"/>
            <a:ext cx="1992722" cy="270004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663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1282306"/>
            <a:ext cx="7921229" cy="2099455"/>
          </a:xfrm>
        </p:spPr>
        <p:txBody>
          <a:bodyPr lIns="0" tIns="0" rIns="0" bIns="0"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3" y="3442101"/>
            <a:ext cx="7921229" cy="1125140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14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369094"/>
            <a:ext cx="7916465" cy="617934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1" y="1146574"/>
            <a:ext cx="3723084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9361" y="1878807"/>
            <a:ext cx="3723085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31560" y="1146574"/>
            <a:ext cx="3685381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45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5"/>
            <a:ext cx="7913126" cy="62979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00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487969" y="4791335"/>
            <a:ext cx="1066579" cy="27794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28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400" y="369096"/>
            <a:ext cx="7086637" cy="515138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9362" y="1424238"/>
            <a:ext cx="3442634" cy="29775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4312444" y="1424238"/>
            <a:ext cx="4212432" cy="2977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4572003" y="3584260"/>
            <a:ext cx="2362526" cy="607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tIns="0" rIns="108000" rtlCol="0" anchor="ctr"/>
          <a:lstStyle/>
          <a:p>
            <a:pPr algn="l"/>
            <a:r>
              <a:rPr lang="de-DE" sz="1350"/>
              <a:t>Cool </a:t>
            </a:r>
            <a:r>
              <a:rPr lang="de-DE" sz="1350" err="1"/>
              <a:t>stuff</a:t>
            </a:r>
            <a:r>
              <a:rPr lang="de-DE" sz="1350"/>
              <a:t> </a:t>
            </a:r>
            <a:r>
              <a:rPr lang="de-DE" sz="1350" err="1"/>
              <a:t>image</a:t>
            </a:r>
            <a:r>
              <a:rPr lang="de-DE" sz="1350"/>
              <a:t> </a:t>
            </a:r>
            <a:r>
              <a:rPr lang="de-DE" sz="1350" err="1"/>
              <a:t>explain</a:t>
            </a:r>
            <a:r>
              <a:rPr lang="de-DE" sz="1350"/>
              <a:t> </a:t>
            </a:r>
            <a:r>
              <a:rPr lang="de-DE" sz="1350" err="1"/>
              <a:t>to</a:t>
            </a:r>
            <a:r>
              <a:rPr lang="de-DE" sz="1350"/>
              <a:t> </a:t>
            </a:r>
            <a:r>
              <a:rPr lang="de-DE" sz="1350" err="1"/>
              <a:t>provide</a:t>
            </a:r>
            <a:r>
              <a:rPr lang="de-DE" sz="1350"/>
              <a:t> </a:t>
            </a:r>
            <a:r>
              <a:rPr lang="de-DE" sz="1350" err="1"/>
              <a:t>information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4366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2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8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589362" y="1146573"/>
            <a:ext cx="4522646" cy="304519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649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0"/>
            <a:ext cx="9144000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1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6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8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589363" y="369094"/>
            <a:ext cx="7916465" cy="6179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5161" y="1878806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505857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6092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16FFAF-828E-1F45-B842-CAE978364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2" y="1697367"/>
            <a:ext cx="7416800" cy="540265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C00000"/>
                </a:solidFill>
                <a:latin typeface="Helvetica" pitchFamily="2" charset="0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701151-88C9-E54D-ADA3-86588DE49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069" y="2388786"/>
            <a:ext cx="6265863" cy="41390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rgbClr val="C7D9F1"/>
                </a:solidFill>
              </a:defRPr>
            </a:lvl1pPr>
          </a:lstStyle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FC95E-90A0-694A-B7F5-65C89AB8DA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5083" y="3204241"/>
            <a:ext cx="4033838" cy="501636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Faculty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5C0C25-1B6D-E341-9FBF-95F4D3C8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8942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857250"/>
            <a:ext cx="80010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514350"/>
          </a:xfrm>
        </p:spPr>
        <p:txBody>
          <a:bodyPr/>
          <a:lstStyle>
            <a:lvl1pPr algn="ctr">
              <a:defRPr sz="2100" b="1">
                <a:solidFill>
                  <a:srgbClr val="CC333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8F584C3-A599-7E45-8ABA-DC4A7ECFE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3009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618C5-7853-C64F-B80E-D10C9FDE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5479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34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6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5720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C2AE942-09C7-3142-B0C5-6E769A32F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539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1601"/>
            <a:ext cx="4040188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57250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71601"/>
            <a:ext cx="4041775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82BC649-31C5-2B47-9254-5B2DCF12F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26630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/>
          </p:cNvSpPr>
          <p:nvPr userDrawn="1"/>
        </p:nvSpPr>
        <p:spPr bwMode="auto">
          <a:xfrm>
            <a:off x="575470" y="1800225"/>
            <a:ext cx="7993063" cy="1543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  <a:p>
            <a:pPr algn="ctr">
              <a:defRPr/>
            </a:pPr>
            <a:endParaRPr lang="en-US" sz="3000" b="1" dirty="0">
              <a:solidFill>
                <a:srgbClr val="D1282B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7A2A24-03DA-E749-952F-2AAE4E86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8679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2DFA1B77-2976-6D4F-B988-8D94E71F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2831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9BA7AB-643C-FC49-BB09-E7B36695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5864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>
                <a:sym typeface="Helvetica" charset="0"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2978B-1B66-894D-B3F0-020C8F28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6727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914651"/>
            <a:ext cx="6400800" cy="22276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3B1645-717D-6847-AC92-46E26E95C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65220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383506"/>
            <a:ext cx="1943100" cy="37588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83506"/>
            <a:ext cx="5676900" cy="3758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D32B2-EAA6-7C46-BD6F-6213F864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272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4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65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202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10/13/22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5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8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" indent="-89998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9361" y="369095"/>
            <a:ext cx="7913127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2" y="1146572"/>
            <a:ext cx="793124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32155" y="4799277"/>
            <a:ext cx="1992722" cy="2700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589456" y="4779025"/>
            <a:ext cx="790575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1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6D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685800" y="1383507"/>
            <a:ext cx="7772400" cy="15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363F8E0F-20D0-194C-A901-293798C75840}"/>
              </a:ext>
            </a:extLst>
          </p:cNvPr>
          <p:cNvSpPr>
            <a:spLocks/>
          </p:cNvSpPr>
          <p:nvPr userDrawn="1"/>
        </p:nvSpPr>
        <p:spPr bwMode="auto">
          <a:xfrm>
            <a:off x="142877" y="118086"/>
            <a:ext cx="8856663" cy="4913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rebuchet MS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FF6C3C-F3E9-1C4F-ADC8-533EC2DCD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  <p:pic>
        <p:nvPicPr>
          <p:cNvPr id="8" name="Picture 4" descr="OSM_Malaria_Logo_Final.png">
            <a:extLst>
              <a:ext uri="{FF2B5EF4-FFF2-40B4-BE49-F238E27FC236}">
                <a16:creationId xmlns:a16="http://schemas.microsoft.com/office/drawing/2014/main" id="{6D814398-4FEB-4545-9248-6A0AC380E6BB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922" y="4218233"/>
            <a:ext cx="810000" cy="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8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257175" indent="-257175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71450" indent="1714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42900" indent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514350" indent="5143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85800" indent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7145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20574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png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0383" y="393990"/>
            <a:ext cx="743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masis MT Pro" panose="020F0502020204030204" pitchFamily="34" charset="0"/>
                <a:cs typeface="Amasis MT Pro" panose="020F0502020204030204" pitchFamily="34" charset="0"/>
              </a:rPr>
              <a:t>MycetOS</a:t>
            </a:r>
            <a:r>
              <a:rPr lang="en-US" sz="2400" dirty="0">
                <a:latin typeface="Amasis MT Pro" panose="020F0502020204030204" pitchFamily="34" charset="0"/>
                <a:cs typeface="Amasis MT Pro" panose="020F0502020204030204" pitchFamily="34" charset="0"/>
              </a:rPr>
              <a:t>: Open Source Drug Discovery in Schools?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8510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99792" y="32"/>
            <a:ext cx="651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latin typeface="Amasis MT Pro" panose="02040504050005020304" pitchFamily="18" charset="77"/>
              </a:rPr>
              <a:t>Sevenoaks</a:t>
            </a:r>
            <a:r>
              <a:rPr lang="en-US" sz="1400" i="1" dirty="0">
                <a:latin typeface="Amasis MT Pro" panose="02040504050005020304" pitchFamily="18" charset="77"/>
              </a:rPr>
              <a:t> School, 13</a:t>
            </a:r>
            <a:r>
              <a:rPr lang="en-US" sz="1400" i="1" baseline="30000" dirty="0">
                <a:latin typeface="Amasis MT Pro" panose="02040504050005020304" pitchFamily="18" charset="77"/>
              </a:rPr>
              <a:t>th</a:t>
            </a:r>
            <a:r>
              <a:rPr lang="en-US" sz="1400" i="1" dirty="0">
                <a:latin typeface="Amasis MT Pro" panose="02040504050005020304" pitchFamily="18" charset="77"/>
              </a:rPr>
              <a:t> Oct 2022</a:t>
            </a: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144" y="338359"/>
            <a:ext cx="951570" cy="34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0" y="1277348"/>
            <a:ext cx="9144000" cy="92332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dirty="0" err="1"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dirty="0"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3203849" y="3056088"/>
            <a:ext cx="5772884" cy="10874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First: what is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 “Open Source Drug Discovery”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Second: how have we applied this to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mycetoma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Third: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Who?</a:t>
            </a:r>
          </a:p>
        </p:txBody>
      </p:sp>
      <p:pic>
        <p:nvPicPr>
          <p:cNvPr id="9" name="Picture 8" descr="MycetOS Logo from Wendy v3.jpg">
            <a:extLst>
              <a:ext uri="{FF2B5EF4-FFF2-40B4-BE49-F238E27FC236}">
                <a16:creationId xmlns:a16="http://schemas.microsoft.com/office/drawing/2014/main" id="{ED1B7B1D-2427-3D4C-BAED-CB626C6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9702"/>
            <a:ext cx="2160240" cy="25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9267" y="123478"/>
            <a:ext cx="4774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r>
              <a:rPr lang="en-US" sz="4000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Sevenoaks</a:t>
            </a:r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recruits</a:t>
            </a:r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7251" y="-20538"/>
            <a:ext cx="558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</a:rPr>
              <a:t>10/11</a:t>
            </a:r>
          </a:p>
        </p:txBody>
      </p:sp>
      <p:pic>
        <p:nvPicPr>
          <p:cNvPr id="3" name="Picture 2" descr="Screen Shot 2019-09-19 at 11.4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055"/>
            <a:ext cx="6681688" cy="4211445"/>
          </a:xfrm>
          <a:prstGeom prst="rect">
            <a:avLst/>
          </a:prstGeom>
        </p:spPr>
      </p:pic>
      <p:pic>
        <p:nvPicPr>
          <p:cNvPr id="4" name="Picture 3" descr="ONS Sept 2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94" y="-15393"/>
            <a:ext cx="2977816" cy="5143500"/>
          </a:xfrm>
          <a:prstGeom prst="rect">
            <a:avLst/>
          </a:prstGeom>
        </p:spPr>
      </p:pic>
      <p:pic>
        <p:nvPicPr>
          <p:cNvPr id="2" name="Picture 1" descr="Screen Shot 2020-03-02 at 8.46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31590"/>
            <a:ext cx="7926851" cy="374952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92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91051" y="114766"/>
            <a:ext cx="23022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Visit in June!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F557-3EA9-0141-BADF-1CFBEB28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8376"/>
            <a:ext cx="4773149" cy="3579862"/>
          </a:xfrm>
          <a:prstGeom prst="rect">
            <a:avLst/>
          </a:prstGeom>
        </p:spPr>
      </p:pic>
      <p:pic>
        <p:nvPicPr>
          <p:cNvPr id="7" name="Picture 6" descr="A group of people in white coats&#10;&#10;Description automatically generated with medium confidence">
            <a:extLst>
              <a:ext uri="{FF2B5EF4-FFF2-40B4-BE49-F238E27FC236}">
                <a16:creationId xmlns:a16="http://schemas.microsoft.com/office/drawing/2014/main" id="{EF64A644-53D6-8A4D-915B-61750B85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5" y="678376"/>
            <a:ext cx="4773149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0154" y="114766"/>
            <a:ext cx="44240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2022 Contributions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051720" y="477416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8C3F78-EC89-324F-8860-C977DBA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83144"/>
            <a:ext cx="4258680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D3D34A-19CF-5640-804E-97F173C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5" y="659641"/>
            <a:ext cx="3917118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3C071A-3ABF-5A46-AC07-A5493463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55" y="2215497"/>
            <a:ext cx="3581400" cy="25146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973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271399" y="114766"/>
            <a:ext cx="25415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Series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6EE2-D455-A84B-ABD7-6B6CCD6F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87450"/>
            <a:ext cx="65786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411760" y="4460885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7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817291" y="114766"/>
            <a:ext cx="54497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Synthesis Route All Worked Out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3012" y="4797674"/>
            <a:ext cx="89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r>
              <a:rPr lang="en-US" sz="1600" dirty="0">
                <a:solidFill>
                  <a:schemeClr val="bg1"/>
                </a:solidFill>
              </a:rPr>
              <a:t>/Series-2-Aminothiazoles/wiki/General-Synthesis-Route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BA57EF-ABF1-CF46-B2DC-4BC82ABC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64" y="675104"/>
            <a:ext cx="5273774" cy="41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2061" y="22929"/>
            <a:ext cx="44798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Recently-made Molecules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55576" y="475123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r>
              <a:rPr lang="en-US" dirty="0">
                <a:solidFill>
                  <a:schemeClr val="bg1"/>
                </a:solidFill>
              </a:rPr>
              <a:t>/Series-2-Aminothiazoles/issues/10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7748394-C039-AA44-A590-8CF80B3F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4812"/>
            <a:ext cx="4271819" cy="4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22-10-13 at 3 04 57 pm">
            <a:extLst>
              <a:ext uri="{FF2B5EF4-FFF2-40B4-BE49-F238E27FC236}">
                <a16:creationId xmlns:a16="http://schemas.microsoft.com/office/drawing/2014/main" id="{1B31E668-8A8C-004D-9B48-C8E0903A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755650"/>
            <a:ext cx="45720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845FA-0C49-7648-A8AC-18415565E433}"/>
              </a:ext>
            </a:extLst>
          </p:cNvPr>
          <p:cNvSpPr txBox="1"/>
          <p:nvPr/>
        </p:nvSpPr>
        <p:spPr>
          <a:xfrm>
            <a:off x="5580112" y="321982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What should you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E4ED-9212-D84E-8E2A-29050852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509" y="3884566"/>
            <a:ext cx="876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939252" y="114766"/>
            <a:ext cx="5205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Advertising you can download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276323-386C-E64F-A060-FCBDECE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16" y="1275606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6437B84-15DA-FD4D-9236-D27E325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" y="923584"/>
            <a:ext cx="5395487" cy="3512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5E5A3-83D3-F646-83FA-18F84B8DEBFD}"/>
              </a:ext>
            </a:extLst>
          </p:cNvPr>
          <p:cNvSpPr txBox="1"/>
          <p:nvPr/>
        </p:nvSpPr>
        <p:spPr>
          <a:xfrm>
            <a:off x="405979" y="4785325"/>
            <a:ext cx="8272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</a:rPr>
              <a:t>github.com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OpenSourceMycetoma</a:t>
            </a:r>
            <a:r>
              <a:rPr lang="en-US" sz="1200" dirty="0">
                <a:solidFill>
                  <a:schemeClr val="accent1"/>
                </a:solidFill>
              </a:rPr>
              <a:t>/Talks-Meetings-Publicity/tree/master/File%20Diary/2022/Window%20Posters</a:t>
            </a:r>
          </a:p>
        </p:txBody>
      </p:sp>
    </p:spTree>
    <p:extLst>
      <p:ext uri="{BB962C8B-B14F-4D97-AF65-F5344CB8AC3E}">
        <p14:creationId xmlns:p14="http://schemas.microsoft.com/office/powerpoint/2010/main" val="7282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51520" y="3307878"/>
            <a:ext cx="853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Wendy van de Sande and team at Erasmus MC, Rotterdam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Hung Phat Duong,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Kymberley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Scroggie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Alice Williamson at Sydney Uni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Dmitrij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Melechov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at UCL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Antony Sama in New York City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The Teachers and Students at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Sevenoaks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School, Kent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…and more!</a:t>
            </a:r>
            <a:endParaRPr lang="en-GB" sz="14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85" y="4658404"/>
            <a:ext cx="1936402" cy="506423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8" name="Picture 17" descr="Screen Shot 2019-01-15 at 1.5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44586"/>
            <a:ext cx="1476164" cy="469689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4" name="Picture 3" descr="dnd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59982"/>
            <a:ext cx="1800200" cy="48351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9" name="Picture 8" descr="Royal-Society-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2" y="4659983"/>
            <a:ext cx="793527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1" name="Picture 10" descr="Screen Shot 2020-02-04 at 9.39.4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8404"/>
            <a:ext cx="1262110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BCCC0F61-6A56-F243-80A8-0DF4FDBD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00" y="39796"/>
            <a:ext cx="7822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378"/>
            <a:r>
              <a:rPr lang="en-US" sz="36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Courageous People, Courageous Funders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2D570-0DCA-A74A-82A1-CA50C491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7" y="653160"/>
            <a:ext cx="4633466" cy="26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BAB67A-DE74-BE45-947B-F3231AB4AD69}"/>
              </a:ext>
            </a:extLst>
          </p:cNvPr>
          <p:cNvSpPr/>
          <p:nvPr/>
        </p:nvSpPr>
        <p:spPr>
          <a:xfrm>
            <a:off x="467544" y="686127"/>
            <a:ext cx="1098122" cy="44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389051" y="-37368"/>
            <a:ext cx="43660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The General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1085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2353" y="4744257"/>
            <a:ext cx="908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600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077" y="2926712"/>
            <a:ext cx="29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FF6600"/>
                </a:solidFill>
              </a:rPr>
              <a:t>Contributions</a:t>
            </a:r>
            <a:endParaRPr lang="en-US" i="1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33656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Malaria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: ACS Cent.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2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687;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Med. Chem.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63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11585;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Org. Chem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85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13438.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TB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J. Med.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.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61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11327.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Antifungals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nb-NO" sz="1050" i="1" dirty="0" err="1">
                <a:solidFill>
                  <a:srgbClr val="4F81BD"/>
                </a:solidFill>
                <a:latin typeface="Calibri"/>
              </a:rPr>
              <a:t>PLoS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 NTD </a:t>
            </a:r>
            <a:r>
              <a:rPr lang="nb-NO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12(4)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: e0006437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Platform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Chem.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1614;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 Parasitology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2014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141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148.</a:t>
            </a:r>
            <a:r>
              <a:rPr lang="cs-CZ" sz="1050" b="1" i="1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i="1" dirty="0" err="1">
                <a:solidFill>
                  <a:srgbClr val="F79646">
                    <a:lumMod val="75000"/>
                  </a:srgbClr>
                </a:solidFill>
                <a:latin typeface="Calibri"/>
              </a:rPr>
              <a:t>Laws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1804.</a:t>
            </a:r>
            <a:endParaRPr lang="en-US" sz="105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6235" y="2878400"/>
            <a:ext cx="21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008000"/>
                </a:solidFill>
              </a:rPr>
              <a:t>Components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167" y="4744257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1600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3" y="699543"/>
            <a:ext cx="7350899" cy="15841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" y="3284661"/>
            <a:ext cx="1257295" cy="1376202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25898" y="4685725"/>
            <a:ext cx="120451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1011" y="4685725"/>
            <a:ext cx="1552304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8" y="3286697"/>
            <a:ext cx="1476043" cy="1374165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0" y="3286698"/>
            <a:ext cx="1192468" cy="137416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3128472" y="4744257"/>
            <a:ext cx="1079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6" y="3284661"/>
            <a:ext cx="1237905" cy="1376203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94" y="3316353"/>
            <a:ext cx="137579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7930435" y="4744257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1600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78248" y="4913534"/>
            <a:ext cx="3783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1" y="3316353"/>
            <a:ext cx="127514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23891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>
                <a:solidFill>
                  <a:prstClr val="black"/>
                </a:solidFill>
                <a:latin typeface="Calibri"/>
              </a:rPr>
              <a:t>An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987574"/>
            <a:ext cx="3481297" cy="39164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4572000" y="98757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2619419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4860032" y="2067694"/>
            <a:ext cx="3984918" cy="2883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9120" y="3048417"/>
            <a:ext cx="4648200" cy="142875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lfonamide Compar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75806"/>
            <a:ext cx="4212477" cy="13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411760" y="0"/>
            <a:ext cx="6695080" cy="5136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300"/>
            </a:pPr>
            <a:endParaRPr sz="1213" dirty="0"/>
          </a:p>
        </p:txBody>
      </p:sp>
      <p:sp>
        <p:nvSpPr>
          <p:cNvPr id="241" name="Shape 241"/>
          <p:cNvSpPr/>
          <p:nvPr/>
        </p:nvSpPr>
        <p:spPr>
          <a:xfrm>
            <a:off x="2447631" y="2039280"/>
            <a:ext cx="6697061" cy="462202"/>
          </a:xfrm>
          <a:prstGeom prst="rect">
            <a:avLst/>
          </a:prstGeom>
          <a:solidFill>
            <a:srgbClr val="106B1B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42" name="Shape 242"/>
          <p:cNvSpPr/>
          <p:nvPr/>
        </p:nvSpPr>
        <p:spPr>
          <a:xfrm>
            <a:off x="2484948" y="2129764"/>
            <a:ext cx="69618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’12</a:t>
            </a:r>
          </a:p>
        </p:txBody>
      </p:sp>
      <p:sp>
        <p:nvSpPr>
          <p:cNvPr id="243" name="Shape 243"/>
          <p:cNvSpPr/>
          <p:nvPr/>
        </p:nvSpPr>
        <p:spPr>
          <a:xfrm>
            <a:off x="3347103" y="2129764"/>
            <a:ext cx="664823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Apr ‘13</a:t>
            </a:r>
          </a:p>
        </p:txBody>
      </p:sp>
      <p:sp>
        <p:nvSpPr>
          <p:cNvPr id="244" name="Shape 244"/>
          <p:cNvSpPr/>
          <p:nvPr/>
        </p:nvSpPr>
        <p:spPr>
          <a:xfrm>
            <a:off x="5033669" y="2129764"/>
            <a:ext cx="65385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Feb ‘15</a:t>
            </a:r>
          </a:p>
        </p:txBody>
      </p:sp>
      <p:sp>
        <p:nvSpPr>
          <p:cNvPr id="245" name="Shape 245"/>
          <p:cNvSpPr/>
          <p:nvPr/>
        </p:nvSpPr>
        <p:spPr>
          <a:xfrm>
            <a:off x="5890188" y="2129764"/>
            <a:ext cx="66198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Oct ‘15</a:t>
            </a:r>
          </a:p>
        </p:txBody>
      </p:sp>
      <p:sp>
        <p:nvSpPr>
          <p:cNvPr id="246" name="Shape 246"/>
          <p:cNvSpPr/>
          <p:nvPr/>
        </p:nvSpPr>
        <p:spPr>
          <a:xfrm>
            <a:off x="6725872" y="2129764"/>
            <a:ext cx="717624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Mar ‘16</a:t>
            </a:r>
          </a:p>
        </p:txBody>
      </p:sp>
      <p:sp>
        <p:nvSpPr>
          <p:cNvPr id="247" name="Shape 247"/>
          <p:cNvSpPr/>
          <p:nvPr/>
        </p:nvSpPr>
        <p:spPr>
          <a:xfrm>
            <a:off x="7571971" y="2129764"/>
            <a:ext cx="647240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Jun ‘16</a:t>
            </a:r>
          </a:p>
        </p:txBody>
      </p:sp>
      <p:sp>
        <p:nvSpPr>
          <p:cNvPr id="248" name="Shape 248"/>
          <p:cNvSpPr/>
          <p:nvPr/>
        </p:nvSpPr>
        <p:spPr>
          <a:xfrm>
            <a:off x="8430649" y="2129764"/>
            <a:ext cx="683101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l"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’1</a:t>
            </a:r>
            <a:r>
              <a:rPr lang="en-US" sz="1476" b="1" dirty="0">
                <a:solidFill>
                  <a:schemeClr val="bg1"/>
                </a:solidFill>
              </a:rPr>
              <a:t>8</a:t>
            </a:r>
            <a:r>
              <a:rPr sz="1476" b="1" dirty="0">
                <a:solidFill>
                  <a:schemeClr val="bg1"/>
                </a:solidFill>
              </a:rPr>
              <a:t> –     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295661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0" name="Shape 250"/>
          <p:cNvSpPr/>
          <p:nvPr/>
        </p:nvSpPr>
        <p:spPr>
          <a:xfrm flipV="1">
            <a:off x="3695539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1" name="Shape 251"/>
          <p:cNvSpPr/>
          <p:nvPr/>
        </p:nvSpPr>
        <p:spPr>
          <a:xfrm flipV="1">
            <a:off x="4541696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2" name="Shape 252"/>
          <p:cNvSpPr/>
          <p:nvPr/>
        </p:nvSpPr>
        <p:spPr>
          <a:xfrm flipV="1">
            <a:off x="5387733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3" name="Shape 253"/>
          <p:cNvSpPr/>
          <p:nvPr/>
        </p:nvSpPr>
        <p:spPr>
          <a:xfrm flipV="1">
            <a:off x="623383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4" name="Shape 254"/>
          <p:cNvSpPr/>
          <p:nvPr/>
        </p:nvSpPr>
        <p:spPr>
          <a:xfrm>
            <a:off x="4177148" y="2129764"/>
            <a:ext cx="69673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‘14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8651652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3579638"/>
            <a:ext cx="1029434" cy="102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8" y="462949"/>
            <a:ext cx="1635284" cy="45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2" y="846298"/>
            <a:ext cx="1402278" cy="643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 flipV="1">
            <a:off x="8050911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61" name="Shape 261"/>
          <p:cNvSpPr/>
          <p:nvPr/>
        </p:nvSpPr>
        <p:spPr>
          <a:xfrm flipV="1">
            <a:off x="7079950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6" y="3760266"/>
            <a:ext cx="1539375" cy="66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6" y="157513"/>
            <a:ext cx="798154" cy="8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35" y="3772406"/>
            <a:ext cx="1303009" cy="6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tif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44"/>
            <a:ext cx="766814" cy="76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18" y="3876296"/>
            <a:ext cx="975808" cy="95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93839"/>
            <a:ext cx="547039" cy="54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tif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6" y="1082078"/>
            <a:ext cx="686342" cy="6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/>
          <p:cNvSpPr txBox="1"/>
          <p:nvPr/>
        </p:nvSpPr>
        <p:spPr>
          <a:xfrm>
            <a:off x="0" y="1275606"/>
            <a:ext cx="241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Highly amenable to </a:t>
            </a:r>
          </a:p>
          <a:p>
            <a:pPr algn="ctr"/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Crowdsourced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, Open Educational Initiatives</a:t>
            </a:r>
          </a:p>
        </p:txBody>
      </p:sp>
    </p:spTree>
    <p:extLst>
      <p:ext uri="{BB962C8B-B14F-4D97-AF65-F5344CB8AC3E}">
        <p14:creationId xmlns:p14="http://schemas.microsoft.com/office/powerpoint/2010/main" val="63180917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prstClr val="black"/>
                </a:solidFill>
                <a:latin typeface="Calibri"/>
              </a:rPr>
              <a:t>Can Involve Us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006"/>
            <a:ext cx="543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F7F7F"/>
                </a:solidFill>
              </a:rPr>
              <a:t>Images: Sydney Morning Herald, The Daily Show with Trevor Noah</a:t>
            </a:r>
          </a:p>
        </p:txBody>
      </p:sp>
      <p:pic>
        <p:nvPicPr>
          <p:cNvPr id="5" name="Picture 4" descr="Screen Shot 2017-05-03 at 12.2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7614"/>
            <a:ext cx="4852090" cy="230425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399021"/>
            <a:ext cx="4155926" cy="3116945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7" name="Picture 6" descr="BG 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735931"/>
            <a:ext cx="4824536" cy="852043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610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4E3B4-49C3-8849-AFD3-0546727C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2" y="750094"/>
            <a:ext cx="8521118" cy="3021806"/>
          </a:xfrm>
          <a:prstGeom prst="rect">
            <a:avLst/>
          </a:prstGeom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D275E176-3CFA-5647-9171-74D7253A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240" y="-57708"/>
            <a:ext cx="70115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Workflow in Breaking Good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242B3-5DF5-A74B-A11F-5CC7E59ACE7D}"/>
              </a:ext>
            </a:extLst>
          </p:cNvPr>
          <p:cNvSpPr txBox="1"/>
          <p:nvPr/>
        </p:nvSpPr>
        <p:spPr>
          <a:xfrm>
            <a:off x="1189927" y="4093369"/>
            <a:ext cx="630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“Special Studies Program” at The University of Sydney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Ca. 50 students per cohort, about 8 weeks.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Supervised by grad students who help with things that are hard in research lab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With Alice Motion, Ed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Tse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Marat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Korsik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Peter Rutledge</a:t>
            </a:r>
          </a:p>
        </p:txBody>
      </p:sp>
    </p:spTree>
    <p:extLst>
      <p:ext uri="{BB962C8B-B14F-4D97-AF65-F5344CB8AC3E}">
        <p14:creationId xmlns:p14="http://schemas.microsoft.com/office/powerpoint/2010/main" val="142559093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5526" y="244402"/>
            <a:ext cx="570066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Mycetoma</a:t>
            </a:r>
          </a:p>
          <a:p>
            <a:pPr algn="ctr"/>
            <a:r>
              <a:rPr lang="en-US" sz="4400" i="1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Partnership with </a:t>
            </a:r>
            <a:r>
              <a:rPr lang="en-US" sz="4400" i="1" dirty="0" err="1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DNDi</a:t>
            </a:r>
            <a:endParaRPr lang="en-US" sz="44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1" name="Picture 10" descr="Screen Shot 2018-02-27 at 10.0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" y="1812737"/>
            <a:ext cx="4968552" cy="1839135"/>
          </a:xfrm>
          <a:prstGeom prst="rect">
            <a:avLst/>
          </a:prstGeom>
        </p:spPr>
      </p:pic>
      <p:pic>
        <p:nvPicPr>
          <p:cNvPr id="12" name="Picture 11" descr="DNDi_Infographic_MycetOS_FinalDraft_vertical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80" y="339504"/>
            <a:ext cx="2996369" cy="46599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7664" y="3795886"/>
            <a:ext cx="3309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 err="1"/>
              <a:t>PLoS</a:t>
            </a:r>
            <a:r>
              <a:rPr lang="nb-NO" sz="1600" i="1" dirty="0"/>
              <a:t> NTD</a:t>
            </a:r>
            <a:r>
              <a:rPr lang="nb-NO" sz="1600" dirty="0"/>
              <a:t> </a:t>
            </a:r>
            <a:r>
              <a:rPr lang="nb-NO" sz="1600" b="1" dirty="0"/>
              <a:t>2018</a:t>
            </a:r>
            <a:r>
              <a:rPr lang="nb-NO" sz="1600" dirty="0"/>
              <a:t>, 12(4): e0006437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3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416811" y="104485"/>
            <a:ext cx="43107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Molecules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40483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 </a:t>
            </a:r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  <p:pic>
        <p:nvPicPr>
          <p:cNvPr id="2" name="Picture 1" descr="Screen Shot 2019-09-19 at 10.5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9822"/>
            <a:ext cx="6773570" cy="35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735032" y="104485"/>
            <a:ext cx="56743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Grain Penetration as Key?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9-09-19 at 10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843558"/>
            <a:ext cx="5567719" cy="408391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1923678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</a:t>
            </a:r>
          </a:p>
          <a:p>
            <a:pPr algn="ctr"/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</p:spTree>
    <p:extLst>
      <p:ext uri="{BB962C8B-B14F-4D97-AF65-F5344CB8AC3E}">
        <p14:creationId xmlns:p14="http://schemas.microsoft.com/office/powerpoint/2010/main" val="38542714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SM">
  <a:themeElements>
    <a:clrScheme name="">
      <a:dk1>
        <a:srgbClr val="000000"/>
      </a:dk1>
      <a:lt1>
        <a:srgbClr val="C6D9F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DFE9F7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81803</TotalTime>
  <Words>502</Words>
  <Application>Microsoft Macintosh PowerPoint</Application>
  <PresentationFormat>On-screen Show (16:9)</PresentationFormat>
  <Paragraphs>71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Amasis MT Pro</vt:lpstr>
      <vt:lpstr>Arial</vt:lpstr>
      <vt:lpstr>Avenir Light</vt:lpstr>
      <vt:lpstr>Calibri</vt:lpstr>
      <vt:lpstr>Gill Sans SemiBold</vt:lpstr>
      <vt:lpstr>Helvetica</vt:lpstr>
      <vt:lpstr>Roboto Light</vt:lpstr>
      <vt:lpstr>Wingdings</vt:lpstr>
      <vt:lpstr>Default Design</vt:lpstr>
      <vt:lpstr>Office Theme</vt:lpstr>
      <vt:lpstr>3_Office Theme</vt:lpstr>
      <vt:lpstr>1_Office Theme</vt:lpstr>
      <vt:lpstr>6_Office Theme</vt:lpstr>
      <vt:lpstr>7_Office Theme</vt:lpstr>
      <vt:lpstr>4_Custom Design</vt:lpstr>
      <vt:lpstr>Benutzerdefiniertes Design</vt:lpstr>
      <vt:lpstr>1_OSM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Todd, Matthew</cp:lastModifiedBy>
  <cp:revision>844</cp:revision>
  <dcterms:created xsi:type="dcterms:W3CDTF">2013-05-11T13:19:18Z</dcterms:created>
  <dcterms:modified xsi:type="dcterms:W3CDTF">2022-10-13T13:05:49Z</dcterms:modified>
</cp:coreProperties>
</file>